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4"/>
  </p:notesMasterIdLst>
  <p:sldIdLst>
    <p:sldId id="256" r:id="rId2"/>
    <p:sldId id="258" r:id="rId3"/>
    <p:sldId id="259" r:id="rId4"/>
    <p:sldId id="257" r:id="rId5"/>
    <p:sldId id="260" r:id="rId6"/>
    <p:sldId id="270" r:id="rId7"/>
    <p:sldId id="264" r:id="rId8"/>
    <p:sldId id="268" r:id="rId9"/>
    <p:sldId id="263"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72" d="100"/>
          <a:sy n="72"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6F2A2-E970-4FF7-A88D-DCF42F83D5D7}"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1C827-305D-4621-BF07-6F9021CC6D75}" type="slidenum">
              <a:rPr lang="en-US" smtClean="0"/>
              <a:t>‹#›</a:t>
            </a:fld>
            <a:endParaRPr lang="en-US"/>
          </a:p>
        </p:txBody>
      </p:sp>
    </p:spTree>
    <p:extLst>
      <p:ext uri="{BB962C8B-B14F-4D97-AF65-F5344CB8AC3E}">
        <p14:creationId xmlns:p14="http://schemas.microsoft.com/office/powerpoint/2010/main" val="360645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9/7/2023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9/7/2023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9/7/2023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9/7/2023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thomas@phsd144.net"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eharwell@phsd144.net"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3.jpg"/><Relationship Id="rId3" Type="http://schemas.openxmlformats.org/officeDocument/2006/relationships/image" Target="../media/image14.png"/><Relationship Id="rId7" Type="http://schemas.openxmlformats.org/officeDocument/2006/relationships/image" Target="../media/image18.jpg"/><Relationship Id="rId12"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21.jpg"/><Relationship Id="rId5" Type="http://schemas.openxmlformats.org/officeDocument/2006/relationships/image" Target="../media/image16.png"/><Relationship Id="rId10" Type="http://schemas.openxmlformats.org/officeDocument/2006/relationships/image" Target="../media/image20.jpg"/><Relationship Id="rId4" Type="http://schemas.openxmlformats.org/officeDocument/2006/relationships/image" Target="../media/image15.jpg"/><Relationship Id="rId9" Type="http://schemas.openxmlformats.org/officeDocument/2006/relationships/image" Target="../media/image10.png"/><Relationship Id="rId1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tstewart@phsd144.net"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mkaehn@phsd144.n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cnewhall@phsd144.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mkaehn@phsd144.n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mailto:mboyd@phsd144.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32223"/>
            <a:ext cx="9966960" cy="3456300"/>
          </a:xfrm>
        </p:spPr>
        <p:txBody>
          <a:bodyPr/>
          <a:lstStyle/>
          <a:p>
            <a:r>
              <a:rPr lang="en-US" dirty="0"/>
              <a:t>Student services TEAM</a:t>
            </a:r>
            <a:br>
              <a:rPr lang="en-US" dirty="0"/>
            </a:br>
            <a:r>
              <a:rPr lang="en-US" sz="3600" dirty="0"/>
              <a:t>Prairie-Hills Junior high school</a:t>
            </a:r>
            <a:endParaRPr lang="en-US" dirty="0"/>
          </a:p>
        </p:txBody>
      </p:sp>
    </p:spTree>
    <p:extLst>
      <p:ext uri="{BB962C8B-B14F-4D97-AF65-F5344CB8AC3E}">
        <p14:creationId xmlns:p14="http://schemas.microsoft.com/office/powerpoint/2010/main" val="1271952141"/>
      </p:ext>
    </p:extLst>
  </p:cSld>
  <p:clrMapOvr>
    <a:masterClrMapping/>
  </p:clrMapOvr>
  <mc:AlternateContent xmlns:mc="http://schemas.openxmlformats.org/markup-compatibility/2006" xmlns:p14="http://schemas.microsoft.com/office/powerpoint/2010/main">
    <mc:Choice Requires="p14">
      <p:transition p14:dur="10" advClick="0" advTm="6000"/>
    </mc:Choice>
    <mc:Fallback xmlns="">
      <p:transition advClick="0"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a:t>School psychologist:</a:t>
            </a:r>
            <a:br>
              <a:rPr lang="en-US" sz="5000" dirty="0"/>
            </a:br>
            <a:r>
              <a:rPr lang="en-US" sz="5000" dirty="0"/>
              <a:t>Mr. Thomas</a:t>
            </a:r>
          </a:p>
        </p:txBody>
      </p:sp>
      <p:sp>
        <p:nvSpPr>
          <p:cNvPr id="3" name="Content Placeholder 2"/>
          <p:cNvSpPr>
            <a:spLocks noGrp="1"/>
          </p:cNvSpPr>
          <p:nvPr>
            <p:ph idx="1"/>
          </p:nvPr>
        </p:nvSpPr>
        <p:spPr>
          <a:xfrm>
            <a:off x="5550408" y="2311769"/>
            <a:ext cx="3909476" cy="4473079"/>
          </a:xfrm>
        </p:spPr>
        <p:txBody>
          <a:bodyPr>
            <a:normAutofit/>
          </a:bodyPr>
          <a:lstStyle/>
          <a:p>
            <a:r>
              <a:rPr lang="en-US" sz="1800" dirty="0">
                <a:latin typeface="Rockwell" panose="02060603020205020403" pitchFamily="18" charset="0"/>
              </a:rPr>
              <a:t>Hello Everyone, I am Mr. Thomas, the School Psychologist. As the School Psychologist, I support students' ability to learn and teachers' ability to teach. I apply my expertise in mental health, learning, and behavior to help students succeed academically, socially, behaviorally, and emotionally.  One of my main duties is to assess and evaluate students based on referrals by teachers &amp; school administrators. This is mostly done for students struggling in a certain area.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785" y="2196553"/>
            <a:ext cx="2951019" cy="3638981"/>
          </a:xfrm>
          <a:prstGeom prst="rect">
            <a:avLst/>
          </a:prstGeom>
        </p:spPr>
      </p:pic>
      <p:sp>
        <p:nvSpPr>
          <p:cNvPr id="5" name="Rectangular Callout 4"/>
          <p:cNvSpPr/>
          <p:nvPr/>
        </p:nvSpPr>
        <p:spPr>
          <a:xfrm>
            <a:off x="9459884" y="951199"/>
            <a:ext cx="2471918" cy="1360570"/>
          </a:xfrm>
          <a:prstGeom prst="wedgeRectCallout">
            <a:avLst>
              <a:gd name="adj1" fmla="val -20833"/>
              <a:gd name="adj2" fmla="val 6691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Contact Info:</a:t>
            </a:r>
          </a:p>
          <a:p>
            <a:pPr algn="ctr"/>
            <a:r>
              <a:rPr lang="en-US" sz="1400" dirty="0">
                <a:solidFill>
                  <a:schemeClr val="tx1"/>
                </a:solidFill>
              </a:rPr>
              <a:t>708-210-2860 ex 2307</a:t>
            </a:r>
          </a:p>
          <a:p>
            <a:pPr algn="ctr"/>
            <a:r>
              <a:rPr lang="en-US" sz="1400" dirty="0">
                <a:solidFill>
                  <a:schemeClr val="tx1"/>
                </a:solidFill>
                <a:hlinkClick r:id="rId3"/>
              </a:rPr>
              <a:t>mthomas@phsd144.net</a:t>
            </a:r>
            <a:r>
              <a:rPr lang="en-US" sz="1400" dirty="0">
                <a:solidFill>
                  <a:schemeClr val="tx1"/>
                </a:solidFill>
              </a:rPr>
              <a:t> </a:t>
            </a:r>
          </a:p>
        </p:txBody>
      </p:sp>
    </p:spTree>
    <p:extLst>
      <p:ext uri="{BB962C8B-B14F-4D97-AF65-F5344CB8AC3E}">
        <p14:creationId xmlns:p14="http://schemas.microsoft.com/office/powerpoint/2010/main" val="1435730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0" advClick="0" advTm="18000">
        <p15:prstTrans prst="pageCurlDouble"/>
      </p:transition>
    </mc:Choice>
    <mc:Fallback xmlns="">
      <p:transition spd="slow" advClick="0" advTm="18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District Behavior interventionist: </a:t>
            </a:r>
            <a:br>
              <a:rPr lang="en-US" sz="4400" dirty="0"/>
            </a:br>
            <a:r>
              <a:rPr lang="en-US" sz="4400" dirty="0"/>
              <a:t>Mr. e. Harwell</a:t>
            </a:r>
          </a:p>
        </p:txBody>
      </p:sp>
      <p:sp>
        <p:nvSpPr>
          <p:cNvPr id="3" name="Content Placeholder 2"/>
          <p:cNvSpPr>
            <a:spLocks noGrp="1"/>
          </p:cNvSpPr>
          <p:nvPr>
            <p:ph idx="1"/>
          </p:nvPr>
        </p:nvSpPr>
        <p:spPr>
          <a:xfrm>
            <a:off x="1069848" y="2321169"/>
            <a:ext cx="5680087" cy="4287449"/>
          </a:xfrm>
        </p:spPr>
        <p:txBody>
          <a:bodyPr>
            <a:normAutofit lnSpcReduction="10000"/>
          </a:bodyPr>
          <a:lstStyle/>
          <a:p>
            <a:endParaRPr lang="en-US" sz="1800" dirty="0">
              <a:latin typeface="Rockwell" panose="02060603020205020403" pitchFamily="18" charset="0"/>
            </a:endParaRPr>
          </a:p>
          <a:p>
            <a:r>
              <a:rPr lang="en-US" sz="1800" dirty="0">
                <a:latin typeface="Rockwell" panose="02060603020205020403" pitchFamily="18" charset="0"/>
              </a:rPr>
              <a:t>I am the Prairie-Hills Dist. 144 Behavior Interventionist &amp; Tier III Wraparound Coordinator. As the Behavior Specialist, I serve the student population in order to enhance their social, emotional, and peer relations. As the Tier III Wraparound Coordinator, I reach beyond the school campus in order to provide in-home and community support. The goal of my outreach is to make sure that I provide social, emotional &amp; community support to each family.</a:t>
            </a:r>
          </a:p>
          <a:p>
            <a:r>
              <a:rPr lang="en-US" sz="1800" dirty="0">
                <a:latin typeface="Rockwell" panose="02060603020205020403" pitchFamily="18" charset="0"/>
              </a:rPr>
              <a:t>If you are in need of additional support during the night or weekends, such as an unforeseen death in the family, then please don’t hesitate to give me a call. I am available to provide you with emotional support and resources. Thank you.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687" y="1496290"/>
            <a:ext cx="2907411" cy="3349201"/>
          </a:xfrm>
          <a:prstGeom prst="rect">
            <a:avLst/>
          </a:prstGeom>
        </p:spPr>
      </p:pic>
      <p:sp>
        <p:nvSpPr>
          <p:cNvPr id="5" name="Rectangle 4"/>
          <p:cNvSpPr/>
          <p:nvPr/>
        </p:nvSpPr>
        <p:spPr>
          <a:xfrm>
            <a:off x="7541688" y="4845491"/>
            <a:ext cx="2907410" cy="7822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Contact Info:</a:t>
            </a:r>
          </a:p>
          <a:p>
            <a:pPr algn="ctr"/>
            <a:r>
              <a:rPr lang="en-US" sz="1400" dirty="0">
                <a:solidFill>
                  <a:schemeClr val="tx1"/>
                </a:solidFill>
                <a:hlinkClick r:id="rId3"/>
              </a:rPr>
              <a:t>eharwell@phsd144.net</a:t>
            </a:r>
            <a:endParaRPr lang="en-US" sz="1400" dirty="0">
              <a:solidFill>
                <a:schemeClr val="tx1"/>
              </a:solidFill>
            </a:endParaRPr>
          </a:p>
          <a:p>
            <a:pPr algn="ctr"/>
            <a:r>
              <a:rPr lang="en-US" sz="1400" dirty="0">
                <a:solidFill>
                  <a:schemeClr val="tx1"/>
                </a:solidFill>
              </a:rPr>
              <a:t>708-296-0214</a:t>
            </a:r>
          </a:p>
        </p:txBody>
      </p:sp>
    </p:spTree>
    <p:extLst>
      <p:ext uri="{BB962C8B-B14F-4D97-AF65-F5344CB8AC3E}">
        <p14:creationId xmlns:p14="http://schemas.microsoft.com/office/powerpoint/2010/main" val="1623111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0" advClick="0" advTm="18000">
        <p15:prstTrans prst="crush"/>
      </p:transition>
    </mc:Choice>
    <mc:Fallback xmlns="">
      <p:transition spd="slow" advClick="0" advTm="1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6000" dirty="0"/>
              <a:t>We are here </a:t>
            </a:r>
            <a:r>
              <a:rPr lang="en-US" sz="6000"/>
              <a:t>to help…</a:t>
            </a:r>
            <a:r>
              <a:rPr lang="en-US" sz="7000"/>
              <a:t> </a:t>
            </a:r>
            <a:endParaRPr lang="en-US" sz="7000" dirty="0"/>
          </a:p>
        </p:txBody>
      </p:sp>
      <p:pic>
        <p:nvPicPr>
          <p:cNvPr id="6" name="Content Placeholder 5" descr="mental-health-thumbnail | A Separate State of Mind | A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06" y="2636290"/>
            <a:ext cx="1992083" cy="1487422"/>
          </a:xfrm>
        </p:spPr>
      </p:pic>
      <p:pic>
        <p:nvPicPr>
          <p:cNvPr id="7" name="Picture 6" descr="Motivation and emotion/Book/2014/Religiosity and ment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9940"/>
            <a:ext cx="2096914" cy="1318060"/>
          </a:xfrm>
          <a:prstGeom prst="rect">
            <a:avLst/>
          </a:prstGeom>
        </p:spPr>
      </p:pic>
      <p:pic>
        <p:nvPicPr>
          <p:cNvPr id="8" name="Picture 7" descr="Depression and Suicide has Risen among Teens, and Here i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779" y="2360564"/>
            <a:ext cx="4138793" cy="2038874"/>
          </a:xfrm>
          <a:prstGeom prst="rect">
            <a:avLst/>
          </a:prstGeom>
        </p:spPr>
      </p:pic>
      <p:pic>
        <p:nvPicPr>
          <p:cNvPr id="9" name="Picture 8" descr="Free vector graphic: Mental, Health, Mental Health - Fre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1498" y="3606820"/>
            <a:ext cx="3943551" cy="2538661"/>
          </a:xfrm>
          <a:prstGeom prst="rect">
            <a:avLst/>
          </a:prstGeom>
        </p:spPr>
      </p:pic>
      <p:pic>
        <p:nvPicPr>
          <p:cNvPr id="10" name="Picture 9" descr="The College Student Mental Health Crisi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5889" y="3123088"/>
            <a:ext cx="1790700" cy="2552700"/>
          </a:xfrm>
          <a:prstGeom prst="rect">
            <a:avLst/>
          </a:prstGeom>
        </p:spPr>
      </p:pic>
      <p:pic>
        <p:nvPicPr>
          <p:cNvPr id="11" name="Picture 10" descr="School Counselor Blog: Feeling PUZZLED? School Counselors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2409" y="4399438"/>
            <a:ext cx="2071969" cy="1561746"/>
          </a:xfrm>
          <a:prstGeom prst="rect">
            <a:avLst/>
          </a:prstGeom>
        </p:spPr>
      </p:pic>
      <p:pic>
        <p:nvPicPr>
          <p:cNvPr id="12" name="Picture 11" descr="Our wars: using the military to do Social Work with Guns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94" y="4192284"/>
            <a:ext cx="1351615" cy="1351615"/>
          </a:xfrm>
          <a:prstGeom prst="rect">
            <a:avLst/>
          </a:prstGeom>
        </p:spPr>
      </p:pic>
      <p:pic>
        <p:nvPicPr>
          <p:cNvPr id="13" name="Picture 12"/>
          <p:cNvPicPr>
            <a:picLocks noChangeAspect="1"/>
          </p:cNvPicPr>
          <p:nvPr/>
        </p:nvPicPr>
        <p:blipFill>
          <a:blip r:embed="rId9"/>
          <a:stretch>
            <a:fillRect/>
          </a:stretch>
        </p:blipFill>
        <p:spPr>
          <a:xfrm>
            <a:off x="3600645" y="2425977"/>
            <a:ext cx="1635165" cy="1394222"/>
          </a:xfrm>
          <a:prstGeom prst="rect">
            <a:avLst/>
          </a:prstGeom>
        </p:spPr>
      </p:pic>
      <p:pic>
        <p:nvPicPr>
          <p:cNvPr id="14" name="Picture 13" descr="Psychocervantes: septiembre 20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9832" y="5590885"/>
            <a:ext cx="2772742" cy="1188557"/>
          </a:xfrm>
          <a:prstGeom prst="rect">
            <a:avLst/>
          </a:prstGeom>
        </p:spPr>
      </p:pic>
      <p:pic>
        <p:nvPicPr>
          <p:cNvPr id="15" name="Picture 14" descr="Young People and Mental Health"/>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51615" y="5828907"/>
            <a:ext cx="2674327" cy="1002083"/>
          </a:xfrm>
          <a:prstGeom prst="rect">
            <a:avLst/>
          </a:prstGeom>
        </p:spPr>
      </p:pic>
      <p:pic>
        <p:nvPicPr>
          <p:cNvPr id="16" name="Picture 15" descr="Dr. Deb: Stigma and Mental Illnes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06575" y="2543685"/>
            <a:ext cx="2239000" cy="868239"/>
          </a:xfrm>
          <a:prstGeom prst="rect">
            <a:avLst/>
          </a:prstGeom>
        </p:spPr>
      </p:pic>
      <p:pic>
        <p:nvPicPr>
          <p:cNvPr id="17" name="Picture 16" descr="Exploring Peer-to-Peer Mentorship | Rise of the ..."/>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56171" y="5180311"/>
            <a:ext cx="1449609" cy="1561746"/>
          </a:xfrm>
          <a:prstGeom prst="rect">
            <a:avLst/>
          </a:prstGeom>
        </p:spPr>
      </p:pic>
      <p:pic>
        <p:nvPicPr>
          <p:cNvPr id="18" name="Picture 17" descr="Let's Talk Therapy | whereapy"/>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56589" y="4111616"/>
            <a:ext cx="1236571" cy="1100381"/>
          </a:xfrm>
          <a:prstGeom prst="rect">
            <a:avLst/>
          </a:prstGeom>
        </p:spPr>
      </p:pic>
    </p:spTree>
    <p:extLst>
      <p:ext uri="{BB962C8B-B14F-4D97-AF65-F5344CB8AC3E}">
        <p14:creationId xmlns:p14="http://schemas.microsoft.com/office/powerpoint/2010/main" val="2758398554"/>
      </p:ext>
    </p:extLst>
  </p:cSld>
  <p:clrMapOvr>
    <a:masterClrMapping/>
  </p:clrMapOvr>
  <mc:AlternateContent xmlns:mc="http://schemas.openxmlformats.org/markup-compatibility/2006" xmlns:p14="http://schemas.microsoft.com/office/powerpoint/2010/main">
    <mc:Choice Requires="p14">
      <p:transition spd="slow" p14:dur="8000" advClick="0" advTm="20000">
        <p14:flip dir="r"/>
      </p:transition>
    </mc:Choice>
    <mc:Fallback xmlns="">
      <p:transition spd="slow" advClick="0" advTm="2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9543" y="1049450"/>
            <a:ext cx="9281160" cy="3520440"/>
          </a:xfrm>
        </p:spPr>
        <p:txBody>
          <a:bodyPr>
            <a:normAutofit/>
          </a:bodyPr>
          <a:lstStyle/>
          <a:p>
            <a:r>
              <a:rPr lang="en-US" sz="3500" dirty="0"/>
              <a:t>Welcome parents!!! The student services team of prairie-hills junior high school is made up of 3 school counselors, 3 social workers, 1 school psychologist &amp; our district behavior interventionist/Tier III Wraparound coordinator  </a:t>
            </a:r>
          </a:p>
        </p:txBody>
      </p:sp>
    </p:spTree>
    <p:extLst>
      <p:ext uri="{BB962C8B-B14F-4D97-AF65-F5344CB8AC3E}">
        <p14:creationId xmlns:p14="http://schemas.microsoft.com/office/powerpoint/2010/main" val="893722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0" advClick="0" advTm="12000">
        <p15:prstTrans prst="drape"/>
      </p:transition>
    </mc:Choice>
    <mc:Fallback xmlns="">
      <p:transition spd="slow" advClick="0" advTm="1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mission:  </a:t>
            </a:r>
            <a:r>
              <a:rPr lang="en-US" dirty="0">
                <a:solidFill>
                  <a:schemeClr val="accent2"/>
                </a:solidFill>
              </a:rPr>
              <a:t>Good</a:t>
            </a:r>
            <a:r>
              <a:rPr lang="en-US" dirty="0"/>
              <a:t> mental </a:t>
            </a:r>
            <a:r>
              <a:rPr lang="en-US" dirty="0">
                <a:solidFill>
                  <a:schemeClr val="accent2"/>
                </a:solidFill>
              </a:rPr>
              <a:t>health</a:t>
            </a:r>
            <a:r>
              <a:rPr lang="en-US" dirty="0"/>
              <a:t> for </a:t>
            </a:r>
            <a:r>
              <a:rPr lang="en-US" dirty="0">
                <a:solidFill>
                  <a:schemeClr val="accent2"/>
                </a:solidFill>
              </a:rPr>
              <a:t>all</a:t>
            </a:r>
            <a:r>
              <a:rPr lang="en-US" dirty="0"/>
              <a:t> students</a:t>
            </a:r>
          </a:p>
        </p:txBody>
      </p:sp>
      <p:sp>
        <p:nvSpPr>
          <p:cNvPr id="5" name="Rectangle 4"/>
          <p:cNvSpPr/>
          <p:nvPr/>
        </p:nvSpPr>
        <p:spPr>
          <a:xfrm>
            <a:off x="2046626" y="2236665"/>
            <a:ext cx="7229579" cy="4247317"/>
          </a:xfrm>
          <a:prstGeom prst="rect">
            <a:avLst/>
          </a:prstGeom>
        </p:spPr>
        <p:txBody>
          <a:bodyPr wrap="square">
            <a:spAutoFit/>
          </a:bodyPr>
          <a:lstStyle/>
          <a:p>
            <a:pPr algn="just"/>
            <a:r>
              <a:rPr lang="en-US" b="1" i="1" dirty="0"/>
              <a:t>Good mental health is needed for overall well-being, and it can contribute to a student’s ability to find success in the world.</a:t>
            </a:r>
            <a:r>
              <a:rPr lang="en-US" dirty="0">
                <a:solidFill>
                  <a:srgbClr val="444444"/>
                </a:solidFill>
                <a:latin typeface="Rockwell" panose="02060603020205020403" pitchFamily="18" charset="0"/>
              </a:rPr>
              <a:t> Research demonstrates that students who receive social–emotional and mental health support achieve better academically. School climate, classroom behavior, on-task learning, and students’ sense of connectedness all improve as well. </a:t>
            </a:r>
          </a:p>
          <a:p>
            <a:pPr algn="just"/>
            <a:endParaRPr lang="en-US" dirty="0">
              <a:solidFill>
                <a:srgbClr val="444444"/>
              </a:solidFill>
              <a:latin typeface="Rockwell" panose="02060603020205020403" pitchFamily="18" charset="0"/>
            </a:endParaRPr>
          </a:p>
          <a:p>
            <a:pPr algn="just"/>
            <a:r>
              <a:rPr lang="en-US" dirty="0"/>
              <a:t>Good mental health can help students to develop and maintain strong relationships with others, as well as an overall sense of contentment. It also allows them to deal with life’s challenges &amp; the stressors in our daily lives too. </a:t>
            </a:r>
          </a:p>
          <a:p>
            <a:pPr algn="just"/>
            <a:endParaRPr lang="en-US" b="1" i="1" dirty="0">
              <a:solidFill>
                <a:srgbClr val="444444"/>
              </a:solidFill>
              <a:latin typeface="Rockwell" panose="02060603020205020403" pitchFamily="18" charset="0"/>
            </a:endParaRPr>
          </a:p>
          <a:p>
            <a:pPr algn="just"/>
            <a:r>
              <a:rPr lang="en-US" b="1" i="1" dirty="0">
                <a:solidFill>
                  <a:srgbClr val="444444"/>
                </a:solidFill>
                <a:latin typeface="Rockwell" panose="02060603020205020403" pitchFamily="18" charset="0"/>
              </a:rPr>
              <a:t>Mental health is not simply the absence of mental illness</a:t>
            </a:r>
            <a:r>
              <a:rPr lang="en-US" dirty="0">
                <a:solidFill>
                  <a:srgbClr val="444444"/>
                </a:solidFill>
                <a:latin typeface="Rockwell" panose="02060603020205020403" pitchFamily="18" charset="0"/>
              </a:rPr>
              <a:t>, but also encompasses social, emotional, and behavioral health and the ability to cope with any issues in a proper manner. </a:t>
            </a:r>
            <a:endParaRPr lang="en-US" dirty="0">
              <a:latin typeface="Rockwell" panose="02060603020205020403" pitchFamily="18" charset="0"/>
            </a:endParaRPr>
          </a:p>
        </p:txBody>
      </p:sp>
    </p:spTree>
    <p:extLst>
      <p:ext uri="{BB962C8B-B14F-4D97-AF65-F5344CB8AC3E}">
        <p14:creationId xmlns:p14="http://schemas.microsoft.com/office/powerpoint/2010/main" val="555716967"/>
      </p:ext>
    </p:extLst>
  </p:cSld>
  <p:clrMapOvr>
    <a:masterClrMapping/>
  </p:clrMapOvr>
  <mc:AlternateContent xmlns:mc="http://schemas.openxmlformats.org/markup-compatibility/2006" xmlns:p14="http://schemas.microsoft.com/office/powerpoint/2010/main">
    <mc:Choice Requires="p14">
      <p:transition spd="slow" p14:dur="8000" advClick="0" advTm="20000">
        <p:cover/>
      </p:transition>
    </mc:Choice>
    <mc:Fallback xmlns="">
      <p:transition spd="slow" advClick="0" advTm="20000">
        <p:cov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6</a:t>
            </a:r>
            <a:r>
              <a:rPr lang="en-US" sz="4400" baseline="30000" dirty="0"/>
              <a:t>TH</a:t>
            </a:r>
            <a:r>
              <a:rPr lang="en-US" sz="4400" dirty="0"/>
              <a:t> Grade Counselor:  </a:t>
            </a:r>
            <a:br>
              <a:rPr lang="en-US" sz="4400" dirty="0"/>
            </a:br>
            <a:r>
              <a:rPr lang="en-US" sz="4400" dirty="0"/>
              <a:t>Mrs. T. stewart-harris (Mrs. Harris)</a:t>
            </a:r>
          </a:p>
        </p:txBody>
      </p:sp>
      <p:sp>
        <p:nvSpPr>
          <p:cNvPr id="3" name="Content Placeholder 2"/>
          <p:cNvSpPr>
            <a:spLocks noGrp="1"/>
          </p:cNvSpPr>
          <p:nvPr>
            <p:ph idx="1"/>
          </p:nvPr>
        </p:nvSpPr>
        <p:spPr>
          <a:xfrm>
            <a:off x="1069848" y="2297254"/>
            <a:ext cx="4491367" cy="4631084"/>
          </a:xfrm>
        </p:spPr>
        <p:txBody>
          <a:bodyPr>
            <a:noAutofit/>
          </a:bodyPr>
          <a:lstStyle/>
          <a:p>
            <a:r>
              <a:rPr lang="en-US" sz="1600" dirty="0"/>
              <a:t>Hi PHJH family!!! I’m Mrs. Harris, the 6</a:t>
            </a:r>
            <a:r>
              <a:rPr lang="en-US" sz="1600" baseline="30000" dirty="0"/>
              <a:t>th</a:t>
            </a:r>
            <a:r>
              <a:rPr lang="en-US" sz="1600" dirty="0"/>
              <a:t> Counselor. </a:t>
            </a:r>
            <a:r>
              <a:rPr lang="en-US" sz="1600" dirty="0">
                <a:latin typeface="Rockwell" panose="02060603020205020403" pitchFamily="18" charset="0"/>
                <a:ea typeface="Calibri" panose="020F0502020204030204" pitchFamily="34" charset="0"/>
                <a:cs typeface="Times New Roman" panose="02020603050405020304" pitchFamily="18" charset="0"/>
              </a:rPr>
              <a:t>What exactly does a school counselor do??? Well to simply put it, a school counselor is a professional helper. :) My job is to</a:t>
            </a:r>
            <a:r>
              <a:rPr lang="en-US" sz="1600" dirty="0"/>
              <a:t> assist my students; to act as an advocate for their well-being, and as a valuable resource for their educational advancement. As a school counselor, first and foremost, I listen to students’ concerns and give them the</a:t>
            </a:r>
            <a:r>
              <a:rPr lang="en-US" sz="1600" dirty="0">
                <a:latin typeface="Rockwell" panose="02060603020205020403" pitchFamily="18" charset="0"/>
                <a:ea typeface="Calibri" panose="020F0502020204030204" pitchFamily="34" charset="0"/>
                <a:cs typeface="Times New Roman" panose="02020603050405020304" pitchFamily="18" charset="0"/>
              </a:rPr>
              <a:t> additional guidance and support they may need in dealing with  academic, personal, emotional, and social pressures. Some issues that I commonly deal with are bullying, conflict resolution, grief, organizational skills, &amp; social media concerns, to name a few.  Please contact me for any needed support! </a:t>
            </a:r>
            <a:endParaRPr lang="en-US" sz="1600" dirty="0">
              <a:latin typeface="Rockwell" panose="020606030202050204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708" y="2187910"/>
            <a:ext cx="2593730" cy="3298490"/>
          </a:xfrm>
          <a:prstGeom prst="rect">
            <a:avLst/>
          </a:prstGeom>
        </p:spPr>
      </p:pic>
      <p:sp>
        <p:nvSpPr>
          <p:cNvPr id="5" name="Oval Callout 4"/>
          <p:cNvSpPr/>
          <p:nvPr/>
        </p:nvSpPr>
        <p:spPr>
          <a:xfrm>
            <a:off x="8958350" y="2719924"/>
            <a:ext cx="3103418" cy="1999858"/>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Contact Info: Room A102</a:t>
            </a:r>
          </a:p>
          <a:p>
            <a:pPr algn="ctr"/>
            <a:r>
              <a:rPr lang="en-US" sz="1400" dirty="0">
                <a:solidFill>
                  <a:schemeClr val="tx1"/>
                </a:solidFill>
                <a:hlinkClick r:id="rId3"/>
              </a:rPr>
              <a:t>tstewart@phsd144.net</a:t>
            </a:r>
            <a:endParaRPr lang="en-US" sz="1400" dirty="0">
              <a:solidFill>
                <a:schemeClr val="tx1"/>
              </a:solidFill>
            </a:endParaRPr>
          </a:p>
          <a:p>
            <a:pPr algn="ctr"/>
            <a:r>
              <a:rPr lang="en-US" sz="1400" dirty="0">
                <a:solidFill>
                  <a:schemeClr val="tx1"/>
                </a:solidFill>
              </a:rPr>
              <a:t>708-210-2860 ex. 2421</a:t>
            </a:r>
          </a:p>
        </p:txBody>
      </p:sp>
    </p:spTree>
    <p:extLst>
      <p:ext uri="{BB962C8B-B14F-4D97-AF65-F5344CB8AC3E}">
        <p14:creationId xmlns:p14="http://schemas.microsoft.com/office/powerpoint/2010/main" val="2275766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7000" advClick="0" advTm="25000">
        <p15:prstTrans prst="curtains"/>
      </p:transition>
    </mc:Choice>
    <mc:Fallback xmlns="">
      <p:transition spd="slow" advClick="0" advTm="2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6</a:t>
            </a:r>
            <a:r>
              <a:rPr lang="en-US" sz="4400" baseline="30000" dirty="0"/>
              <a:t>th</a:t>
            </a:r>
            <a:r>
              <a:rPr lang="en-US" sz="4400" dirty="0"/>
              <a:t> grade social worker:</a:t>
            </a:r>
            <a:br>
              <a:rPr lang="en-US" sz="4400" dirty="0"/>
            </a:br>
            <a:endParaRPr lang="en-US" sz="4400" dirty="0"/>
          </a:p>
        </p:txBody>
      </p:sp>
      <p:sp>
        <p:nvSpPr>
          <p:cNvPr id="3" name="Content Placeholder 2"/>
          <p:cNvSpPr>
            <a:spLocks noGrp="1"/>
          </p:cNvSpPr>
          <p:nvPr>
            <p:ph idx="1"/>
          </p:nvPr>
        </p:nvSpPr>
        <p:spPr>
          <a:xfrm>
            <a:off x="1069848" y="2121408"/>
            <a:ext cx="5588647" cy="4050792"/>
          </a:xfrm>
        </p:spPr>
        <p:txBody>
          <a:bodyPr>
            <a:normAutofit/>
          </a:bodyPr>
          <a:lstStyle/>
          <a:p>
            <a:pPr marL="0" indent="0" algn="just">
              <a:buNone/>
            </a:pPr>
            <a:endParaRPr lang="en-US" dirty="0"/>
          </a:p>
        </p:txBody>
      </p:sp>
    </p:spTree>
    <p:extLst>
      <p:ext uri="{BB962C8B-B14F-4D97-AF65-F5344CB8AC3E}">
        <p14:creationId xmlns:p14="http://schemas.microsoft.com/office/powerpoint/2010/main" val="1083915937"/>
      </p:ext>
    </p:extLst>
  </p:cSld>
  <p:clrMapOvr>
    <a:masterClrMapping/>
  </p:clrMapOvr>
  <mc:AlternateContent xmlns:mc="http://schemas.openxmlformats.org/markup-compatibility/2006" xmlns:p14="http://schemas.microsoft.com/office/powerpoint/2010/main">
    <mc:Choice Requires="p14">
      <p:transition spd="slow" p14:dur="8000" advClick="0" advTm="18000">
        <p:split orient="vert"/>
      </p:transition>
    </mc:Choice>
    <mc:Fallback xmlns="">
      <p:transition spd="slow" advClick="0" advTm="18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7</a:t>
            </a:r>
            <a:r>
              <a:rPr lang="en-US" sz="4400" baseline="30000" dirty="0"/>
              <a:t>th</a:t>
            </a:r>
            <a:r>
              <a:rPr lang="en-US" sz="4400" dirty="0"/>
              <a:t> Grade Interim counselor:</a:t>
            </a:r>
            <a:br>
              <a:rPr lang="en-US" sz="4400" dirty="0"/>
            </a:br>
            <a:r>
              <a:rPr lang="en-US" sz="4400" dirty="0"/>
              <a:t>Ms. S. </a:t>
            </a:r>
            <a:r>
              <a:rPr lang="en-US" sz="4400" dirty="0" err="1"/>
              <a:t>richie</a:t>
            </a:r>
            <a:r>
              <a:rPr lang="en-US" sz="4400" dirty="0"/>
              <a:t> </a:t>
            </a:r>
          </a:p>
        </p:txBody>
      </p:sp>
      <p:sp>
        <p:nvSpPr>
          <p:cNvPr id="3" name="Content Placeholder 2"/>
          <p:cNvSpPr>
            <a:spLocks noGrp="1"/>
          </p:cNvSpPr>
          <p:nvPr>
            <p:ph idx="1"/>
          </p:nvPr>
        </p:nvSpPr>
        <p:spPr>
          <a:xfrm>
            <a:off x="1069848" y="2121408"/>
            <a:ext cx="4000916" cy="4551954"/>
          </a:xfrm>
        </p:spPr>
        <p:txBody>
          <a:bodyPr>
            <a:normAutofit fontScale="70000" lnSpcReduction="20000"/>
          </a:bodyPr>
          <a:lstStyle/>
          <a:p>
            <a:endParaRPr lang="en-US" dirty="0"/>
          </a:p>
          <a:p>
            <a:pPr fontAlgn="base"/>
            <a:r>
              <a:rPr lang="en-US" dirty="0"/>
              <a:t>Hello students and families! My name is Ms. Richie. I am your 2023-2024, 7th Grade Interim Counselor and a PROUD alumna of Prairie-Hills Elementary School District 144! In this role, I serve as an advocate and a professional helper for students. I find great joy and passion in establishing rapport and maintaining boundaries with students and staff. I am committed to supporting students’ ability to learn in a fun and safe environment. Please contact me for any of the following concerns: </a:t>
            </a:r>
            <a:br>
              <a:rPr lang="en-US" dirty="0"/>
            </a:br>
            <a:endParaRPr lang="en-US" dirty="0"/>
          </a:p>
          <a:p>
            <a:r>
              <a:rPr lang="en-US" dirty="0"/>
              <a:t>Conflict Resolution</a:t>
            </a:r>
          </a:p>
          <a:p>
            <a:r>
              <a:rPr lang="en-US" dirty="0"/>
              <a:t>Bullying</a:t>
            </a:r>
          </a:p>
          <a:p>
            <a:r>
              <a:rPr lang="en-US" dirty="0"/>
              <a:t>Social Skills</a:t>
            </a:r>
          </a:p>
          <a:p>
            <a:r>
              <a:rPr lang="en-US" dirty="0"/>
              <a:t>Study Skills</a:t>
            </a:r>
          </a:p>
          <a:p>
            <a:r>
              <a:rPr lang="en-US" dirty="0"/>
              <a:t>Group Counseling</a:t>
            </a:r>
          </a:p>
          <a:p>
            <a:r>
              <a:rPr lang="en-US" dirty="0"/>
              <a:t>Individual Counseling </a:t>
            </a:r>
          </a:p>
          <a:p>
            <a:r>
              <a:rPr lang="en-US" dirty="0"/>
              <a:t>Goal setting </a:t>
            </a:r>
          </a:p>
          <a:p>
            <a:endParaRPr lang="en-US" dirty="0"/>
          </a:p>
          <a:p>
            <a:endParaRPr lang="en-US" dirty="0"/>
          </a:p>
        </p:txBody>
      </p:sp>
      <p:sp>
        <p:nvSpPr>
          <p:cNvPr id="6" name="Double Wave 5"/>
          <p:cNvSpPr/>
          <p:nvPr/>
        </p:nvSpPr>
        <p:spPr>
          <a:xfrm>
            <a:off x="8114755" y="1289304"/>
            <a:ext cx="3308465" cy="1862051"/>
          </a:xfrm>
          <a:prstGeom prst="double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Contact Info:</a:t>
            </a:r>
          </a:p>
          <a:p>
            <a:pPr algn="ctr"/>
            <a:r>
              <a:rPr lang="en-US" sz="1350" dirty="0">
                <a:solidFill>
                  <a:schemeClr val="tx1"/>
                </a:solidFill>
              </a:rPr>
              <a:t>Room: A206</a:t>
            </a:r>
          </a:p>
          <a:p>
            <a:pPr algn="ctr"/>
            <a:r>
              <a:rPr lang="en-US" sz="1350" dirty="0">
                <a:solidFill>
                  <a:schemeClr val="tx1"/>
                </a:solidFill>
              </a:rPr>
              <a:t>708-210-2860 ex. 2453</a:t>
            </a:r>
          </a:p>
          <a:p>
            <a:pPr algn="ctr"/>
            <a:r>
              <a:rPr lang="en-US" sz="1350" dirty="0">
                <a:solidFill>
                  <a:schemeClr val="tx1"/>
                </a:solidFill>
              </a:rPr>
              <a:t>Email:</a:t>
            </a:r>
          </a:p>
          <a:p>
            <a:pPr algn="ctr"/>
            <a:r>
              <a:rPr lang="en-US" sz="1350" dirty="0">
                <a:solidFill>
                  <a:schemeClr val="tx1"/>
                </a:solidFill>
                <a:hlinkClick r:id="rId2"/>
              </a:rPr>
              <a:t> srichie@phsd144.net</a:t>
            </a:r>
            <a:r>
              <a:rPr lang="en-US" sz="1350" dirty="0">
                <a:solidFill>
                  <a:schemeClr val="tx1"/>
                </a:solidFill>
              </a:rPr>
              <a:t> </a:t>
            </a:r>
          </a:p>
        </p:txBody>
      </p:sp>
      <p:pic>
        <p:nvPicPr>
          <p:cNvPr id="8" name="Picture 7">
            <a:extLst>
              <a:ext uri="{FF2B5EF4-FFF2-40B4-BE49-F238E27FC236}">
                <a16:creationId xmlns:a16="http://schemas.microsoft.com/office/drawing/2014/main" id="{71A3E18E-D15F-4A1C-9733-68294A51F793}"/>
              </a:ext>
            </a:extLst>
          </p:cNvPr>
          <p:cNvPicPr>
            <a:picLocks noChangeAspect="1"/>
          </p:cNvPicPr>
          <p:nvPr/>
        </p:nvPicPr>
        <p:blipFill>
          <a:blip r:embed="rId3"/>
          <a:stretch>
            <a:fillRect/>
          </a:stretch>
        </p:blipFill>
        <p:spPr>
          <a:xfrm>
            <a:off x="6526687" y="3068671"/>
            <a:ext cx="2395936" cy="3551423"/>
          </a:xfrm>
          <a:prstGeom prst="rect">
            <a:avLst/>
          </a:prstGeom>
        </p:spPr>
      </p:pic>
    </p:spTree>
    <p:extLst>
      <p:ext uri="{BB962C8B-B14F-4D97-AF65-F5344CB8AC3E}">
        <p14:creationId xmlns:p14="http://schemas.microsoft.com/office/powerpoint/2010/main" val="639628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0" advClick="0" advTm="18000">
        <p15:prstTrans prst="peelOff"/>
      </p:transition>
    </mc:Choice>
    <mc:Fallback xmlns="">
      <p:transition spd="slow" advClick="0" advTm="1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baseline="30000" dirty="0"/>
              <a:t>th</a:t>
            </a:r>
            <a:r>
              <a:rPr lang="en-US" dirty="0"/>
              <a:t> Grade Social Worker:</a:t>
            </a:r>
            <a:br>
              <a:rPr lang="en-US" dirty="0"/>
            </a:br>
            <a:r>
              <a:rPr lang="en-US" dirty="0"/>
              <a:t>Ms. brown</a:t>
            </a:r>
          </a:p>
        </p:txBody>
      </p:sp>
      <p:sp>
        <p:nvSpPr>
          <p:cNvPr id="5" name="Rounded Rectangle 4"/>
          <p:cNvSpPr/>
          <p:nvPr/>
        </p:nvSpPr>
        <p:spPr>
          <a:xfrm>
            <a:off x="7895375" y="4245246"/>
            <a:ext cx="3226777" cy="152985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Contact Info:</a:t>
            </a:r>
          </a:p>
          <a:p>
            <a:pPr algn="ctr"/>
            <a:r>
              <a:rPr lang="en-US" sz="1400" dirty="0">
                <a:solidFill>
                  <a:schemeClr val="tx1"/>
                </a:solidFill>
                <a:latin typeface="Rockwell" panose="02060603020205020403" pitchFamily="18" charset="0"/>
              </a:rPr>
              <a:t>If you would like to get in touch with me, you can email me at </a:t>
            </a:r>
            <a:r>
              <a:rPr lang="en-US" sz="1400" b="1" dirty="0">
                <a:solidFill>
                  <a:schemeClr val="tx1"/>
                </a:solidFill>
                <a:latin typeface="Rockwell" panose="02060603020205020403" pitchFamily="18" charset="0"/>
              </a:rPr>
              <a:t>shbrown</a:t>
            </a:r>
            <a:r>
              <a:rPr lang="en-US" sz="1400" b="1" dirty="0">
                <a:solidFill>
                  <a:schemeClr val="tx1"/>
                </a:solidFill>
                <a:latin typeface="Rockwell" panose="02060603020205020403" pitchFamily="18" charset="0"/>
                <a:hlinkClick r:id="rId2"/>
              </a:rPr>
              <a:t>@phsd144.net</a:t>
            </a:r>
            <a:r>
              <a:rPr lang="en-US" sz="1400" dirty="0">
                <a:solidFill>
                  <a:schemeClr val="tx1"/>
                </a:solidFill>
                <a:latin typeface="Rockwell" panose="02060603020205020403" pitchFamily="18" charset="0"/>
              </a:rPr>
              <a:t> or give me a call at </a:t>
            </a:r>
            <a:r>
              <a:rPr lang="en-US" sz="1400" b="1" dirty="0">
                <a:solidFill>
                  <a:schemeClr val="tx1"/>
                </a:solidFill>
                <a:latin typeface="Rockwell" panose="02060603020205020403" pitchFamily="18" charset="0"/>
              </a:rPr>
              <a:t>(708) 210 - 2860 ext. 2452</a:t>
            </a:r>
            <a:endParaRPr lang="en-US" sz="1400" dirty="0">
              <a:solidFill>
                <a:schemeClr val="tx1"/>
              </a:solidFill>
              <a:latin typeface="Rockwell" panose="02060603020205020403" pitchFamily="18" charset="0"/>
            </a:endParaRPr>
          </a:p>
          <a:p>
            <a:pPr algn="ctr"/>
            <a:endParaRPr lang="en-US" dirty="0"/>
          </a:p>
        </p:txBody>
      </p:sp>
      <p:sp>
        <p:nvSpPr>
          <p:cNvPr id="13" name="TextBox 12">
            <a:extLst>
              <a:ext uri="{FF2B5EF4-FFF2-40B4-BE49-F238E27FC236}">
                <a16:creationId xmlns:a16="http://schemas.microsoft.com/office/drawing/2014/main" id="{C2E5F90D-CE0F-4F28-AC06-A595FE7A667E}"/>
              </a:ext>
            </a:extLst>
          </p:cNvPr>
          <p:cNvSpPr txBox="1"/>
          <p:nvPr/>
        </p:nvSpPr>
        <p:spPr>
          <a:xfrm>
            <a:off x="583095" y="2364939"/>
            <a:ext cx="4346714" cy="4247317"/>
          </a:xfrm>
          <a:prstGeom prst="rect">
            <a:avLst/>
          </a:prstGeom>
          <a:noFill/>
        </p:spPr>
        <p:txBody>
          <a:bodyPr wrap="square">
            <a:spAutoFit/>
          </a:bodyPr>
          <a:lstStyle/>
          <a:p>
            <a:pPr algn="l"/>
            <a:r>
              <a:rPr lang="en-US" sz="1800" b="0" i="0" dirty="0">
                <a:solidFill>
                  <a:srgbClr val="242424"/>
                </a:solidFill>
                <a:effectLst/>
                <a:latin typeface="Rockwell" panose="02060603020205020403" pitchFamily="18" charset="0"/>
              </a:rPr>
              <a:t>Hi,</a:t>
            </a:r>
          </a:p>
          <a:p>
            <a:pPr algn="l"/>
            <a:r>
              <a:rPr lang="en-US" sz="1800" b="0" i="0" dirty="0">
                <a:solidFill>
                  <a:srgbClr val="242424"/>
                </a:solidFill>
                <a:effectLst/>
                <a:latin typeface="Rockwell" panose="02060603020205020403" pitchFamily="18" charset="0"/>
              </a:rPr>
              <a:t>My name is Shanita Brown.  I am a licensed social worker.  I graduated from the University of Illinois at Chicago (UIC) with my Masters of Social Work.  I’ve been in the field for 17 years. I’ve worked in many school districts in elementary and high school settings.  I’ve serviced children from ages 5 to 24.  I like to teach students about the importance of positive thinking and follow a strength’s based approach.  In my spare time, when I’m not working, I enjoy doing research, writing and traveling.</a:t>
            </a:r>
          </a:p>
        </p:txBody>
      </p:sp>
      <p:pic>
        <p:nvPicPr>
          <p:cNvPr id="15" name="Picture 14">
            <a:extLst>
              <a:ext uri="{FF2B5EF4-FFF2-40B4-BE49-F238E27FC236}">
                <a16:creationId xmlns:a16="http://schemas.microsoft.com/office/drawing/2014/main" id="{127D917A-C900-4D18-9AB9-DB48AF74B7D9}"/>
              </a:ext>
            </a:extLst>
          </p:cNvPr>
          <p:cNvPicPr>
            <a:picLocks noChangeAspect="1"/>
          </p:cNvPicPr>
          <p:nvPr/>
        </p:nvPicPr>
        <p:blipFill>
          <a:blip r:embed="rId3"/>
          <a:stretch>
            <a:fillRect/>
          </a:stretch>
        </p:blipFill>
        <p:spPr>
          <a:xfrm>
            <a:off x="7741821" y="650439"/>
            <a:ext cx="3380331" cy="3429000"/>
          </a:xfrm>
          <a:prstGeom prst="rect">
            <a:avLst/>
          </a:prstGeom>
        </p:spPr>
      </p:pic>
    </p:spTree>
    <p:extLst>
      <p:ext uri="{BB962C8B-B14F-4D97-AF65-F5344CB8AC3E}">
        <p14:creationId xmlns:p14="http://schemas.microsoft.com/office/powerpoint/2010/main" val="388443531"/>
      </p:ext>
    </p:extLst>
  </p:cSld>
  <p:clrMapOvr>
    <a:masterClrMapping/>
  </p:clrMapOvr>
  <mc:AlternateContent xmlns:mc="http://schemas.openxmlformats.org/markup-compatibility/2006" xmlns:p14="http://schemas.microsoft.com/office/powerpoint/2010/main">
    <mc:Choice Requires="p14">
      <p:transition spd="slow" p14:dur="8000" advClick="0" advTm="18000">
        <p14:shred/>
      </p:transition>
    </mc:Choice>
    <mc:Fallback xmlns="">
      <p:transition spd="slow" advClick="0" advTm="18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8</a:t>
            </a:r>
            <a:r>
              <a:rPr lang="en-US" sz="4400" baseline="30000" dirty="0"/>
              <a:t>th</a:t>
            </a:r>
            <a:r>
              <a:rPr lang="en-US" sz="4400" dirty="0"/>
              <a:t> Grade counselor:</a:t>
            </a:r>
            <a:br>
              <a:rPr lang="en-US" sz="4400" dirty="0"/>
            </a:br>
            <a:r>
              <a:rPr lang="en-US" sz="4400" dirty="0"/>
              <a:t>Mr. z. </a:t>
            </a:r>
            <a:r>
              <a:rPr lang="en-US" sz="4400" dirty="0" err="1"/>
              <a:t>cappos</a:t>
            </a:r>
            <a:r>
              <a:rPr lang="en-US" sz="4400" dirty="0"/>
              <a:t> </a:t>
            </a:r>
          </a:p>
        </p:txBody>
      </p:sp>
      <p:sp>
        <p:nvSpPr>
          <p:cNvPr id="3" name="Content Placeholder 2"/>
          <p:cNvSpPr>
            <a:spLocks noGrp="1"/>
          </p:cNvSpPr>
          <p:nvPr>
            <p:ph idx="1"/>
          </p:nvPr>
        </p:nvSpPr>
        <p:spPr>
          <a:xfrm>
            <a:off x="1069848" y="2121408"/>
            <a:ext cx="4000916" cy="4551954"/>
          </a:xfrm>
        </p:spPr>
        <p:txBody>
          <a:bodyPr>
            <a:normAutofit fontScale="92500" lnSpcReduction="20000"/>
          </a:bodyPr>
          <a:lstStyle/>
          <a:p>
            <a:endParaRPr lang="en-US" dirty="0"/>
          </a:p>
          <a:p>
            <a:r>
              <a:rPr lang="en-US" dirty="0"/>
              <a:t>Hello! I’m Mr. </a:t>
            </a:r>
            <a:r>
              <a:rPr lang="en-US" dirty="0" err="1"/>
              <a:t>Cappos</a:t>
            </a:r>
            <a:r>
              <a:rPr lang="en-US" dirty="0"/>
              <a:t> and I am the 8</a:t>
            </a:r>
            <a:r>
              <a:rPr lang="en-US" baseline="30000" dirty="0"/>
              <a:t>th</a:t>
            </a:r>
            <a:r>
              <a:rPr lang="en-US" dirty="0"/>
              <a:t> grade counselor. As a school counselor, I am here to support and advocate for students so that they can achieve academically, develop interpersonal skills, and become prepared for high school and beyond. Some examples of my duties include helping students develop academic skills such as planning, organization, and study skills, helping students resolve conflict or emotional difficulties, and teaching students about college and various career pathways. Please feel free to reach out as needed!</a:t>
            </a:r>
          </a:p>
          <a:p>
            <a:pPr marL="0" indent="0">
              <a:buNone/>
            </a:pPr>
            <a:endParaRPr lang="en-US" dirty="0"/>
          </a:p>
          <a:p>
            <a:endParaRPr lang="en-US" dirty="0"/>
          </a:p>
          <a:p>
            <a:endParaRPr lang="en-US" dirty="0"/>
          </a:p>
        </p:txBody>
      </p:sp>
      <p:sp>
        <p:nvSpPr>
          <p:cNvPr id="6" name="Double Wave 5"/>
          <p:cNvSpPr/>
          <p:nvPr/>
        </p:nvSpPr>
        <p:spPr>
          <a:xfrm>
            <a:off x="8221287" y="1422386"/>
            <a:ext cx="3308465" cy="1862051"/>
          </a:xfrm>
          <a:prstGeom prst="double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Contact Info:</a:t>
            </a:r>
          </a:p>
          <a:p>
            <a:pPr algn="ctr"/>
            <a:r>
              <a:rPr lang="en-US" sz="1350" dirty="0">
                <a:solidFill>
                  <a:schemeClr val="tx1"/>
                </a:solidFill>
              </a:rPr>
              <a:t>Room: B102</a:t>
            </a:r>
          </a:p>
          <a:p>
            <a:pPr algn="ctr"/>
            <a:r>
              <a:rPr lang="en-US" sz="1350" dirty="0">
                <a:solidFill>
                  <a:schemeClr val="tx1"/>
                </a:solidFill>
              </a:rPr>
              <a:t>708-210-2860 ex. 2471</a:t>
            </a:r>
          </a:p>
          <a:p>
            <a:pPr algn="ctr"/>
            <a:r>
              <a:rPr lang="en-US" sz="1350" dirty="0">
                <a:solidFill>
                  <a:schemeClr val="tx1"/>
                </a:solidFill>
              </a:rPr>
              <a:t>Email:</a:t>
            </a:r>
          </a:p>
          <a:p>
            <a:pPr algn="ctr"/>
            <a:r>
              <a:rPr lang="en-US" sz="1350" dirty="0">
                <a:solidFill>
                  <a:schemeClr val="tx1"/>
                </a:solidFill>
                <a:hlinkClick r:id="rId2"/>
              </a:rPr>
              <a:t> zcappos@phsd144.net</a:t>
            </a:r>
            <a:r>
              <a:rPr lang="en-US" sz="1350" dirty="0">
                <a:solidFill>
                  <a:schemeClr val="tx1"/>
                </a:solidFill>
              </a:rPr>
              <a:t> </a:t>
            </a:r>
          </a:p>
        </p:txBody>
      </p:sp>
      <p:pic>
        <p:nvPicPr>
          <p:cNvPr id="7" name="Picture 6">
            <a:extLst>
              <a:ext uri="{FF2B5EF4-FFF2-40B4-BE49-F238E27FC236}">
                <a16:creationId xmlns:a16="http://schemas.microsoft.com/office/drawing/2014/main" id="{34A6F0AF-C3E3-4D9F-9CC3-094CD7BEA00A}"/>
              </a:ext>
            </a:extLst>
          </p:cNvPr>
          <p:cNvPicPr>
            <a:picLocks noChangeAspect="1"/>
          </p:cNvPicPr>
          <p:nvPr/>
        </p:nvPicPr>
        <p:blipFill>
          <a:blip r:embed="rId3"/>
          <a:stretch>
            <a:fillRect/>
          </a:stretch>
        </p:blipFill>
        <p:spPr>
          <a:xfrm>
            <a:off x="6596109" y="3234890"/>
            <a:ext cx="2442706" cy="3438471"/>
          </a:xfrm>
          <a:prstGeom prst="rect">
            <a:avLst/>
          </a:prstGeom>
        </p:spPr>
      </p:pic>
    </p:spTree>
    <p:extLst>
      <p:ext uri="{BB962C8B-B14F-4D97-AF65-F5344CB8AC3E}">
        <p14:creationId xmlns:p14="http://schemas.microsoft.com/office/powerpoint/2010/main" val="1713463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0" advClick="0" advTm="18000">
        <p15:prstTrans prst="peelOff"/>
      </p:transition>
    </mc:Choice>
    <mc:Fallback xmlns="">
      <p:transition spd="slow" advClick="0" advTm="1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7</a:t>
            </a:r>
            <a:r>
              <a:rPr lang="en-US" sz="4400" baseline="30000" dirty="0"/>
              <a:t>TH</a:t>
            </a:r>
            <a:r>
              <a:rPr lang="en-US" sz="4400" dirty="0"/>
              <a:t> Grade Social Worker:  </a:t>
            </a:r>
            <a:br>
              <a:rPr lang="en-US" sz="4400" dirty="0"/>
            </a:br>
            <a:r>
              <a:rPr lang="en-US" sz="4400" dirty="0"/>
              <a:t>Ms. Boyd </a:t>
            </a:r>
          </a:p>
        </p:txBody>
      </p:sp>
      <p:sp>
        <p:nvSpPr>
          <p:cNvPr id="3" name="Content Placeholder 2"/>
          <p:cNvSpPr>
            <a:spLocks noGrp="1"/>
          </p:cNvSpPr>
          <p:nvPr>
            <p:ph idx="1"/>
          </p:nvPr>
        </p:nvSpPr>
        <p:spPr>
          <a:xfrm>
            <a:off x="3970990" y="2237786"/>
            <a:ext cx="4931941" cy="4050792"/>
          </a:xfrm>
        </p:spPr>
        <p:txBody>
          <a:bodyPr>
            <a:normAutofit fontScale="92500" lnSpcReduction="10000"/>
          </a:bodyPr>
          <a:lstStyle/>
          <a:p>
            <a:pPr marL="152396" lvl="0" indent="0" defTabSz="1219170">
              <a:lnSpc>
                <a:spcPct val="100000"/>
              </a:lnSpc>
              <a:spcBef>
                <a:spcPts val="0"/>
              </a:spcBef>
              <a:buClr>
                <a:srgbClr val="000000"/>
              </a:buClr>
              <a:buSzPts val="1800"/>
              <a:buNone/>
              <a:defRPr/>
            </a:pPr>
            <a:r>
              <a:rPr lang="en-US" dirty="0">
                <a:latin typeface="Rockwell" panose="02060603020205020403" pitchFamily="18" charset="0"/>
              </a:rPr>
              <a:t>This is my 5th year at PHJH. Social workers help students manage their emotions, behavior, peer and teacher relationships, and crisis situations. I also connect parents and teachers to resources that students may need in the school or community. Some of my responsibilities include: </a:t>
            </a:r>
          </a:p>
          <a:p>
            <a:pPr marL="152396" lvl="0" indent="0" defTabSz="1219170">
              <a:lnSpc>
                <a:spcPct val="100000"/>
              </a:lnSpc>
              <a:spcBef>
                <a:spcPts val="0"/>
              </a:spcBef>
              <a:buClr>
                <a:srgbClr val="000000"/>
              </a:buClr>
              <a:buSzPts val="1800"/>
              <a:buNone/>
              <a:defRPr/>
            </a:pPr>
            <a:endParaRPr lang="en-US" dirty="0">
              <a:latin typeface="Rockwell" panose="02060603020205020403" pitchFamily="18" charset="0"/>
            </a:endParaRPr>
          </a:p>
          <a:p>
            <a:pPr marL="495296" indent="-342900" defTabSz="1219170">
              <a:lnSpc>
                <a:spcPct val="100000"/>
              </a:lnSpc>
              <a:spcBef>
                <a:spcPts val="0"/>
              </a:spcBef>
              <a:buClr>
                <a:srgbClr val="000000"/>
              </a:buClr>
              <a:buSzPts val="1800"/>
              <a:defRPr/>
            </a:pPr>
            <a:r>
              <a:rPr lang="en-US" kern="0" dirty="0">
                <a:solidFill>
                  <a:srgbClr val="000000"/>
                </a:solidFill>
                <a:latin typeface="+mj-lt"/>
                <a:ea typeface="Playfair Display"/>
                <a:cs typeface="Playfair Display"/>
                <a:sym typeface="Playfair Display"/>
              </a:rPr>
              <a:t>Social Work Services for students with IEPs</a:t>
            </a:r>
          </a:p>
          <a:p>
            <a:pPr marL="495296" indent="-342900" defTabSz="1219170">
              <a:lnSpc>
                <a:spcPct val="100000"/>
              </a:lnSpc>
              <a:spcBef>
                <a:spcPts val="0"/>
              </a:spcBef>
              <a:buClr>
                <a:srgbClr val="000000"/>
              </a:buClr>
              <a:buSzPts val="1800"/>
              <a:defRPr/>
            </a:pPr>
            <a:r>
              <a:rPr lang="en-US" kern="0" dirty="0">
                <a:solidFill>
                  <a:srgbClr val="000000"/>
                </a:solidFill>
                <a:latin typeface="+mj-lt"/>
                <a:ea typeface="Playfair Display"/>
                <a:cs typeface="Playfair Display"/>
                <a:sym typeface="Playfair Display"/>
              </a:rPr>
              <a:t>Behavior Intervention</a:t>
            </a:r>
          </a:p>
          <a:p>
            <a:pPr marL="495296" indent="-342900" defTabSz="1219170">
              <a:lnSpc>
                <a:spcPct val="100000"/>
              </a:lnSpc>
              <a:spcBef>
                <a:spcPts val="0"/>
              </a:spcBef>
              <a:buClr>
                <a:srgbClr val="000000"/>
              </a:buClr>
              <a:buSzPts val="1800"/>
              <a:defRPr/>
            </a:pPr>
            <a:r>
              <a:rPr lang="en-US" kern="0" dirty="0">
                <a:solidFill>
                  <a:srgbClr val="000000"/>
                </a:solidFill>
                <a:latin typeface="+mj-lt"/>
                <a:ea typeface="Playfair Display"/>
                <a:cs typeface="Playfair Display"/>
                <a:sym typeface="Playfair Display"/>
              </a:rPr>
              <a:t>Individual Brief Counseling</a:t>
            </a:r>
          </a:p>
          <a:p>
            <a:pPr marL="495296" indent="-342900" defTabSz="1219170">
              <a:lnSpc>
                <a:spcPct val="100000"/>
              </a:lnSpc>
              <a:spcBef>
                <a:spcPts val="0"/>
              </a:spcBef>
              <a:buClr>
                <a:srgbClr val="000000"/>
              </a:buClr>
              <a:buSzPts val="1800"/>
              <a:defRPr/>
            </a:pPr>
            <a:r>
              <a:rPr lang="en-US" kern="0" dirty="0">
                <a:solidFill>
                  <a:srgbClr val="000000"/>
                </a:solidFill>
                <a:latin typeface="+mj-lt"/>
                <a:ea typeface="Playfair Display"/>
                <a:cs typeface="Playfair Display"/>
                <a:sym typeface="Playfair Display"/>
              </a:rPr>
              <a:t>Facilitating Social </a:t>
            </a:r>
            <a:r>
              <a:rPr lang="en-US" kern="0" dirty="0">
                <a:solidFill>
                  <a:srgbClr val="000000"/>
                </a:solidFill>
                <a:latin typeface="+mj-lt"/>
                <a:ea typeface="Caveat"/>
                <a:cs typeface="Caveat"/>
                <a:sym typeface="Caveat"/>
              </a:rPr>
              <a:t>&amp;</a:t>
            </a:r>
            <a:r>
              <a:rPr lang="en-US" kern="0" dirty="0">
                <a:solidFill>
                  <a:srgbClr val="000000"/>
                </a:solidFill>
                <a:latin typeface="+mj-lt"/>
                <a:ea typeface="Playfair Display"/>
                <a:cs typeface="Playfair Display"/>
                <a:sym typeface="Playfair Display"/>
              </a:rPr>
              <a:t> Emotional Learning</a:t>
            </a:r>
          </a:p>
          <a:p>
            <a:pPr marL="495296" indent="-342900" defTabSz="1219170">
              <a:lnSpc>
                <a:spcPct val="100000"/>
              </a:lnSpc>
              <a:spcBef>
                <a:spcPts val="0"/>
              </a:spcBef>
              <a:buClr>
                <a:srgbClr val="000000"/>
              </a:buClr>
              <a:buSzPts val="1800"/>
              <a:defRPr/>
            </a:pPr>
            <a:r>
              <a:rPr lang="en-US" kern="0" dirty="0">
                <a:solidFill>
                  <a:srgbClr val="000000"/>
                </a:solidFill>
                <a:latin typeface="+mj-lt"/>
                <a:ea typeface="Playfair Display"/>
                <a:cs typeface="Playfair Display"/>
                <a:sym typeface="Playfair Display"/>
              </a:rPr>
              <a:t>Crisis Intervention</a:t>
            </a:r>
          </a:p>
          <a:p>
            <a:pPr marL="495296" indent="-342900" defTabSz="1219170">
              <a:lnSpc>
                <a:spcPct val="100000"/>
              </a:lnSpc>
              <a:spcBef>
                <a:spcPts val="0"/>
              </a:spcBef>
              <a:buClr>
                <a:srgbClr val="000000"/>
              </a:buClr>
              <a:buSzPts val="1800"/>
              <a:defRPr/>
            </a:pPr>
            <a:r>
              <a:rPr lang="en-US" kern="0" dirty="0">
                <a:solidFill>
                  <a:srgbClr val="000000"/>
                </a:solidFill>
                <a:latin typeface="+mj-lt"/>
                <a:ea typeface="Playfair Display"/>
                <a:cs typeface="Playfair Display"/>
                <a:sym typeface="Playfair Display"/>
              </a:rPr>
              <a:t>Parent </a:t>
            </a:r>
            <a:r>
              <a:rPr lang="en-US" kern="0" dirty="0">
                <a:solidFill>
                  <a:srgbClr val="000000"/>
                </a:solidFill>
                <a:latin typeface="+mj-lt"/>
                <a:ea typeface="Caveat"/>
                <a:cs typeface="Caveat"/>
                <a:sym typeface="Caveat"/>
              </a:rPr>
              <a:t>&amp;</a:t>
            </a:r>
            <a:r>
              <a:rPr lang="en-US" kern="0" dirty="0">
                <a:solidFill>
                  <a:srgbClr val="000000"/>
                </a:solidFill>
                <a:latin typeface="+mj-lt"/>
                <a:ea typeface="Playfair Display"/>
                <a:cs typeface="Playfair Display"/>
                <a:sym typeface="Playfair Display"/>
              </a:rPr>
              <a:t> Teacher Consultations</a:t>
            </a:r>
            <a:endParaRPr lang="en-US" dirty="0">
              <a:latin typeface="+mj-lt"/>
            </a:endParaRPr>
          </a:p>
          <a:p>
            <a:endParaRPr lang="en-US" dirty="0">
              <a:latin typeface="Rockwell" panose="02060603020205020403" pitchFamily="18" charset="0"/>
            </a:endParaRPr>
          </a:p>
        </p:txBody>
      </p:sp>
      <p:pic>
        <p:nvPicPr>
          <p:cNvPr id="6" name="Picture 5"/>
          <p:cNvPicPr>
            <a:picLocks noChangeAspect="1"/>
          </p:cNvPicPr>
          <p:nvPr/>
        </p:nvPicPr>
        <p:blipFill>
          <a:blip r:embed="rId2"/>
          <a:stretch>
            <a:fillRect/>
          </a:stretch>
        </p:blipFill>
        <p:spPr>
          <a:xfrm>
            <a:off x="756458" y="2237786"/>
            <a:ext cx="3000895" cy="3739065"/>
          </a:xfrm>
          <a:prstGeom prst="rect">
            <a:avLst/>
          </a:prstGeom>
        </p:spPr>
      </p:pic>
      <p:pic>
        <p:nvPicPr>
          <p:cNvPr id="8" name="Picture 7"/>
          <p:cNvPicPr>
            <a:picLocks noChangeAspect="1"/>
          </p:cNvPicPr>
          <p:nvPr/>
        </p:nvPicPr>
        <p:blipFill>
          <a:blip r:embed="rId3"/>
          <a:stretch>
            <a:fillRect/>
          </a:stretch>
        </p:blipFill>
        <p:spPr>
          <a:xfrm>
            <a:off x="8808244" y="2719553"/>
            <a:ext cx="3255185" cy="2775530"/>
          </a:xfrm>
          <a:prstGeom prst="rect">
            <a:avLst/>
          </a:prstGeom>
        </p:spPr>
      </p:pic>
      <p:sp>
        <p:nvSpPr>
          <p:cNvPr id="12" name="Rounded Rectangle 11"/>
          <p:cNvSpPr/>
          <p:nvPr/>
        </p:nvSpPr>
        <p:spPr>
          <a:xfrm>
            <a:off x="9398192" y="865138"/>
            <a:ext cx="2206870" cy="161353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rPr>
              <a:t>Contact Info:</a:t>
            </a:r>
          </a:p>
          <a:p>
            <a:pPr algn="ctr"/>
            <a:r>
              <a:rPr lang="en-US" dirty="0">
                <a:solidFill>
                  <a:schemeClr val="tx1"/>
                </a:solidFill>
              </a:rPr>
              <a:t>Room B104</a:t>
            </a:r>
          </a:p>
          <a:p>
            <a:pPr algn="ctr"/>
            <a:r>
              <a:rPr lang="en-US" dirty="0">
                <a:solidFill>
                  <a:schemeClr val="tx1"/>
                </a:solidFill>
              </a:rPr>
              <a:t>708-210-2860 ext. 2472</a:t>
            </a:r>
          </a:p>
          <a:p>
            <a:pPr algn="ctr"/>
            <a:r>
              <a:rPr lang="en-US" dirty="0">
                <a:solidFill>
                  <a:schemeClr val="tx1"/>
                </a:solidFill>
                <a:hlinkClick r:id="rId4"/>
              </a:rPr>
              <a:t>mboyd@phsd144.net</a:t>
            </a:r>
            <a:r>
              <a:rPr lang="en-US" dirty="0">
                <a:solidFill>
                  <a:schemeClr val="tx1"/>
                </a:solidFill>
              </a:rPr>
              <a:t> </a:t>
            </a:r>
          </a:p>
        </p:txBody>
      </p:sp>
    </p:spTree>
    <p:extLst>
      <p:ext uri="{BB962C8B-B14F-4D97-AF65-F5344CB8AC3E}">
        <p14:creationId xmlns:p14="http://schemas.microsoft.com/office/powerpoint/2010/main" val="898913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0" advClick="0" advTm="18000">
        <p15:prstTrans prst="origami"/>
      </p:transition>
    </mc:Choice>
    <mc:Fallback xmlns="">
      <p:transition spd="slow" advClick="0" advTm="18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20501</TotalTime>
  <Words>1132</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Rockwell</vt:lpstr>
      <vt:lpstr>Rockwell Condensed</vt:lpstr>
      <vt:lpstr>Wingdings</vt:lpstr>
      <vt:lpstr>Wood Type</vt:lpstr>
      <vt:lpstr>Student services TEAM Prairie-Hills Junior high school</vt:lpstr>
      <vt:lpstr>Welcome parents!!! The student services team of prairie-hills junior high school is made up of 3 school counselors, 3 social workers, 1 school psychologist &amp; our district behavior interventionist/Tier III Wraparound coordinator  </vt:lpstr>
      <vt:lpstr>Our mission:  Good mental health for all students</vt:lpstr>
      <vt:lpstr>6TH Grade Counselor:   Mrs. T. stewart-harris (Mrs. Harris)</vt:lpstr>
      <vt:lpstr>6th grade social worker: </vt:lpstr>
      <vt:lpstr>7th Grade Interim counselor: Ms. S. richie </vt:lpstr>
      <vt:lpstr>7th Grade Social Worker: Ms. brown</vt:lpstr>
      <vt:lpstr>8th Grade counselor: Mr. z. cappos </vt:lpstr>
      <vt:lpstr>7TH Grade Social Worker:   Ms. Boyd </vt:lpstr>
      <vt:lpstr>School psychologist: Mr. Thomas</vt:lpstr>
      <vt:lpstr>District Behavior interventionist:  Mr. e. Harwell</vt:lpstr>
      <vt:lpstr>We are here to help… </vt:lpstr>
    </vt:vector>
  </TitlesOfParts>
  <Company>Prairie-Hills ESD 144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SCHOOL-BASED MENTAL HEALTH TEAM</dc:title>
  <dc:creator>Ms. T. Harris</dc:creator>
  <cp:lastModifiedBy>Ms. T. Harris</cp:lastModifiedBy>
  <cp:revision>72</cp:revision>
  <dcterms:created xsi:type="dcterms:W3CDTF">2020-09-24T16:54:41Z</dcterms:created>
  <dcterms:modified xsi:type="dcterms:W3CDTF">2023-09-07T17:11:26Z</dcterms:modified>
</cp:coreProperties>
</file>